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70" r:id="rId9"/>
    <p:sldId id="271" r:id="rId10"/>
    <p:sldId id="257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4752B9-FAD9-4384-8317-7566E2253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FDB0609-6593-4EBE-BB10-3E5233A6D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2CE568-453D-4863-8EFF-047AA3AB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A63C-EB5B-4A61-A66F-52E5B28940C5}" type="datetimeFigureOut">
              <a:rPr lang="en-US" smtClean="0"/>
              <a:t>2019-01-21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102F93-4001-4668-AE27-6F166EE6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4D6560-46A9-4033-8959-1D3B9AA0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D27-A4BB-404E-82A4-4E10FB9B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2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21B945-6FF7-4AEE-922B-7B18DD38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5CA6D7D-A42E-4DAB-BDDC-AC1917670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BD08C1-1A74-4044-AFAB-395A27921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A63C-EB5B-4A61-A66F-52E5B28940C5}" type="datetimeFigureOut">
              <a:rPr lang="en-US" smtClean="0"/>
              <a:t>2019-01-21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045367-39B5-4388-8401-70EA8DCA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715228-F5F8-4F4E-B675-510D1E95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D27-A4BB-404E-82A4-4E10FB9B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D374A23-7CE2-49FC-9B65-F7F3655AD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552659-2EF5-40C8-B9BB-C38C144D7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C780E7-EF64-41C1-9ABE-FFE3F7BF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A63C-EB5B-4A61-A66F-52E5B28940C5}" type="datetimeFigureOut">
              <a:rPr lang="en-US" smtClean="0"/>
              <a:t>2019-01-21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02E89B-E8B6-43D9-A4A6-2DC7A093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E32C4D-6105-43D2-B863-47F44805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D27-A4BB-404E-82A4-4E10FB9B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E573CF-783B-47FD-8EA8-594DA8A1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1E80C1-1460-4AA4-B2AB-FFEB26662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B44897-5FD8-4606-A238-9CB6190F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A63C-EB5B-4A61-A66F-52E5B28940C5}" type="datetimeFigureOut">
              <a:rPr lang="en-US" smtClean="0"/>
              <a:t>2019-01-21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1BBA07-529A-43EA-BB53-9B75752A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0471ED-8C56-41A7-A11C-432C3747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D27-A4BB-404E-82A4-4E10FB9B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2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180E13-1FFD-490C-B332-BD3A59B0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818599-4009-4401-8995-303B35227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E5B144-15AA-44EE-8E69-F9E5AC0C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A63C-EB5B-4A61-A66F-52E5B28940C5}" type="datetimeFigureOut">
              <a:rPr lang="en-US" smtClean="0"/>
              <a:t>2019-01-21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FC80C8-D1A7-49B2-93DB-EE69481D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20F711-92F5-4BCF-BD91-637C826C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D27-A4BB-404E-82A4-4E10FB9B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E39F12-0E6F-4633-9686-F0FA5D44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7EDEDE-9C9E-4BCF-AD0D-E11B5AFA6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EC4A0C5-6371-475A-814B-BE14D0566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9057802-732B-4280-B8F5-0B607803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A63C-EB5B-4A61-A66F-52E5B28940C5}" type="datetimeFigureOut">
              <a:rPr lang="en-US" smtClean="0"/>
              <a:t>2019-01-21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2A6BFA3-3456-4259-83F2-8F5723BA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E45446-C827-4EE0-82B8-F1D657F9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D27-A4BB-404E-82A4-4E10FB9B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0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704859-627C-481A-9384-C3815CD8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5401527-E952-4166-AE8B-A8D90A3E9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944EF35-F2D7-4BEE-BE18-7766893E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6DE6DD6-7162-4BC3-9CB5-76795A23A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4A83BD-4949-4B24-9A67-9DF8583E4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86D047F-EF40-43E0-9054-1373E5151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A63C-EB5B-4A61-A66F-52E5B28940C5}" type="datetimeFigureOut">
              <a:rPr lang="en-US" smtClean="0"/>
              <a:t>2019-01-21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98972AC-5E34-4C39-941C-A9158ECA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4D2C4A8-0658-49F5-89D4-06F78DAF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D27-A4BB-404E-82A4-4E10FB9B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37BE95-5EDD-40DF-A000-0D4B3AB9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F5DFB2F-BD1B-4D77-B331-22D5E56B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A63C-EB5B-4A61-A66F-52E5B28940C5}" type="datetimeFigureOut">
              <a:rPr lang="en-US" smtClean="0"/>
              <a:t>2019-01-21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317DB5C-96E3-404B-BAA8-F65AD81F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FBFA8CD-E371-4CED-925C-22853A72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D27-A4BB-404E-82A4-4E10FB9B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21074A9-65AD-400D-B88F-A0407049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A63C-EB5B-4A61-A66F-52E5B28940C5}" type="datetimeFigureOut">
              <a:rPr lang="en-US" smtClean="0"/>
              <a:t>2019-01-21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F278621-433E-478E-853E-168D8009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7D66FBD-E5F2-4851-81EE-B5C3C1D8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D27-A4BB-404E-82A4-4E10FB9B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A12BF-6859-4A91-95B4-029E9FBF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E90365-6F8F-4170-81BF-AF176E84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07B3A9-CB27-4CD5-A224-C6F545C0C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476AFE-6616-4D64-BF81-2D6862B5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A63C-EB5B-4A61-A66F-52E5B28940C5}" type="datetimeFigureOut">
              <a:rPr lang="en-US" smtClean="0"/>
              <a:t>2019-01-21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8364B73-8A9E-48B1-80EC-160B8BB2E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85A8145-B61E-4AD5-9468-AF621A29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D27-A4BB-404E-82A4-4E10FB9B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615330-CCE4-41E7-ABD0-86077FB85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8C33AD5-2E10-49AE-A500-DDA16E3C9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05AC690-CEAA-4F07-91C5-7FD8B5B15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DE9BEA8-5E18-459F-961F-70233437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A63C-EB5B-4A61-A66F-52E5B28940C5}" type="datetimeFigureOut">
              <a:rPr lang="en-US" smtClean="0"/>
              <a:t>2019-01-21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764FE82-9153-41C3-A2B8-8D28D9CB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F6080-786D-4A57-87FB-D1221304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BD27-A4BB-404E-82A4-4E10FB9B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26DD54-3B5F-4F26-9C30-1497A1C0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4DD9BD-6E54-4705-894E-DFA4F5A69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B2660F-1CCC-4CB4-AB7C-1E2E26A19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5A63C-EB5B-4A61-A66F-52E5B28940C5}" type="datetimeFigureOut">
              <a:rPr lang="en-US" smtClean="0"/>
              <a:t>2019-01-21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01845B-55D3-4123-9AE0-751974F26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2CEAA4-1B63-4FD6-82C9-5DB5D288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7BD27-A4BB-404E-82A4-4E10FB9B9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2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martire/DoAp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oogleprojectzero/domato" TargetMode="External"/><Relationship Id="rId2" Type="http://schemas.openxmlformats.org/officeDocument/2006/relationships/hyperlink" Target="https://github.com/ajinabraham/Droid-Application-Fuzz-Framewor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studio/test/monkeyrunne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659A61-EF48-4A55-B843-4522731EA7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안드로이드 테스팅과 퍼징</a:t>
            </a:r>
            <a:endParaRPr 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16E6D1D-27A1-49F2-86CA-78F155B8E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허준영</a:t>
            </a:r>
            <a:r>
              <a:rPr lang="en-US" altLang="ko-KR" dirty="0"/>
              <a:t>(jyheo@hansung.ac.kr)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1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B11120-4F24-42DA-A7D1-1976BB89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Fuzzing(Fuzz Testing)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4E891D-6145-46F7-9106-D16190D46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Automated </a:t>
            </a:r>
            <a:r>
              <a:rPr lang="en-US" i="1" u="sng" dirty="0"/>
              <a:t>software testing</a:t>
            </a:r>
            <a:r>
              <a:rPr lang="en-US" dirty="0"/>
              <a:t> technique</a:t>
            </a:r>
          </a:p>
          <a:p>
            <a:r>
              <a:rPr lang="en-US" dirty="0"/>
              <a:t>Providing potentially invalid, unexpected, or random data as an input to a program</a:t>
            </a:r>
          </a:p>
          <a:p>
            <a:r>
              <a:rPr lang="en-US" dirty="0"/>
              <a:t>Effective way of finding bugs</a:t>
            </a:r>
          </a:p>
          <a:p>
            <a:r>
              <a:rPr lang="en-US" dirty="0"/>
              <a:t>Important part of the software development life cycle</a:t>
            </a:r>
          </a:p>
        </p:txBody>
      </p:sp>
    </p:spTree>
    <p:extLst>
      <p:ext uri="{BB962C8B-B14F-4D97-AF65-F5344CB8AC3E}">
        <p14:creationId xmlns:p14="http://schemas.microsoft.com/office/powerpoint/2010/main" val="1235581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A8A7-F1A2-4B98-8C54-BEF46AE4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err="1"/>
              <a:t>DoApp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2853C-483C-4CA2-8F80-CDC36DA01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https://github.com/lmartire/DoApp</a:t>
            </a:r>
            <a:endParaRPr lang="en-US" dirty="0"/>
          </a:p>
          <a:p>
            <a:r>
              <a:rPr lang="en-US" dirty="0" err="1"/>
              <a:t>DoApp</a:t>
            </a:r>
            <a:r>
              <a:rPr lang="en-US" dirty="0"/>
              <a:t> is an Android standalone application</a:t>
            </a:r>
          </a:p>
          <a:p>
            <a:r>
              <a:rPr lang="en-US" dirty="0"/>
              <a:t>Perform a deep test of a target application</a:t>
            </a:r>
          </a:p>
          <a:p>
            <a:r>
              <a:rPr lang="en-US" dirty="0" err="1"/>
              <a:t>Analysing</a:t>
            </a:r>
            <a:r>
              <a:rPr lang="en-US" dirty="0"/>
              <a:t> the manifest of the target application, </a:t>
            </a:r>
            <a:r>
              <a:rPr lang="en-US" dirty="0" err="1"/>
              <a:t>DoApp</a:t>
            </a:r>
            <a:r>
              <a:rPr lang="en-US" dirty="0"/>
              <a:t> is able to stress each component (Activities, Services and </a:t>
            </a:r>
            <a:r>
              <a:rPr lang="en-US" dirty="0" err="1"/>
              <a:t>BroadcastReceivers</a:t>
            </a:r>
            <a:r>
              <a:rPr lang="en-US" dirty="0"/>
              <a:t>) of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142814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F9A0-A0F8-439C-B235-23176716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Droid Application Fuzz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3BD5D-7526-4319-ACE1-C6A2A652E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https://github.com/ajinabraham/Droid-Application-Fuzz-Framework</a:t>
            </a:r>
            <a:endParaRPr lang="en-US" dirty="0"/>
          </a:p>
          <a:p>
            <a:r>
              <a:rPr lang="en-US" dirty="0"/>
              <a:t>Fuzz Android Browsers and PDF Readers for memory corruption bugs in real android devices</a:t>
            </a:r>
          </a:p>
          <a:p>
            <a:r>
              <a:rPr lang="en-US" dirty="0"/>
              <a:t>Based on the </a:t>
            </a:r>
            <a:r>
              <a:rPr lang="en-US" dirty="0" err="1"/>
              <a:t>Domato</a:t>
            </a:r>
            <a:r>
              <a:rPr lang="en-US" dirty="0"/>
              <a:t> for Fuzzing browser </a:t>
            </a:r>
          </a:p>
          <a:p>
            <a:pPr lvl="1"/>
            <a:r>
              <a:rPr lang="en-US" dirty="0">
                <a:hlinkClick r:id="rId3"/>
              </a:rPr>
              <a:t>https://github.com/googleprojectzero/domato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8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ED7B-BEBE-415E-9E06-4EF8883E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 </a:t>
            </a:r>
            <a:r>
              <a:rPr lang="en-US" altLang="ko-KR" dirty="0"/>
              <a:t>– Monkey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59050-7CD8-47A5-967F-E208F7FA9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Monkey Testing</a:t>
            </a:r>
          </a:p>
          <a:p>
            <a:r>
              <a:rPr lang="en-US" dirty="0"/>
              <a:t>A program that runs on your emulator or device and </a:t>
            </a:r>
            <a:r>
              <a:rPr lang="en-US" u="sng" dirty="0"/>
              <a:t>generates pseudo-random streams of user events</a:t>
            </a:r>
            <a:r>
              <a:rPr lang="en-US" dirty="0"/>
              <a:t> such as clicks, touches, or gestures, as well as a number of system-level events</a:t>
            </a:r>
          </a:p>
          <a:p>
            <a:r>
              <a:rPr lang="en-US" dirty="0"/>
              <a:t>Use the Monkey to stress-test applications that you are developing, in a </a:t>
            </a:r>
            <a:r>
              <a:rPr lang="en-US" u="sng" dirty="0"/>
              <a:t>random yet repeatable</a:t>
            </a:r>
            <a:r>
              <a:rPr lang="en-US" dirty="0"/>
              <a:t> manner.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E3E8F1-023F-45F7-BEC1-5DB6A2511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4" y="593862"/>
            <a:ext cx="3048000" cy="1714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CBE96F-B913-42EF-8F53-3DC0FF90F46A}"/>
              </a:ext>
            </a:extLst>
          </p:cNvPr>
          <p:cNvSpPr/>
          <p:nvPr/>
        </p:nvSpPr>
        <p:spPr>
          <a:xfrm>
            <a:off x="1105396" y="5083073"/>
            <a:ext cx="4733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$ </a:t>
            </a:r>
            <a:r>
              <a:rPr lang="en-US" dirty="0" err="1"/>
              <a:t>adb</a:t>
            </a:r>
            <a:r>
              <a:rPr lang="en-US" dirty="0"/>
              <a:t> shell monkey -p your.package.name -v 500</a:t>
            </a:r>
          </a:p>
        </p:txBody>
      </p:sp>
    </p:spTree>
    <p:extLst>
      <p:ext uri="{BB962C8B-B14F-4D97-AF65-F5344CB8AC3E}">
        <p14:creationId xmlns:p14="http://schemas.microsoft.com/office/powerpoint/2010/main" val="387355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9638-3F79-4B49-8965-11EB452A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 </a:t>
            </a:r>
            <a:r>
              <a:rPr lang="en-US" altLang="ko-KR" dirty="0"/>
              <a:t>- </a:t>
            </a:r>
            <a:r>
              <a:rPr lang="en-US" altLang="ko-KR" dirty="0" err="1"/>
              <a:t>MonkeyRunner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45B7C-734E-4BEC-AFD5-61DCCFC3E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https://developer.android.com/studio/test/monkeyrunner/</a:t>
            </a:r>
            <a:endParaRPr lang="en-US" dirty="0"/>
          </a:p>
          <a:p>
            <a:r>
              <a:rPr lang="en-US" dirty="0"/>
              <a:t>Python programs that control an Android device or emulator from outside of Android code</a:t>
            </a:r>
          </a:p>
          <a:p>
            <a:r>
              <a:rPr lang="en-US" dirty="0"/>
              <a:t>Installs an Android application or test package, runs it, sends keystrokes to it, takes screenshots of its user interface, and stores screenshots</a:t>
            </a:r>
          </a:p>
          <a:p>
            <a:r>
              <a:rPr lang="en-US" dirty="0"/>
              <a:t>Android\</a:t>
            </a:r>
            <a:r>
              <a:rPr lang="en-US" dirty="0" err="1"/>
              <a:t>Sdk</a:t>
            </a:r>
            <a:r>
              <a:rPr lang="en-US" dirty="0"/>
              <a:t>\tools\bin\</a:t>
            </a:r>
            <a:r>
              <a:rPr lang="en-US" dirty="0" err="1"/>
              <a:t>monkeyrunner</a:t>
            </a:r>
            <a:endParaRPr lang="en-US" dirty="0"/>
          </a:p>
          <a:p>
            <a:r>
              <a:rPr lang="en-US" dirty="0"/>
              <a:t>$ </a:t>
            </a:r>
            <a:r>
              <a:rPr lang="en-US" dirty="0" err="1"/>
              <a:t>monkeyrunner</a:t>
            </a:r>
            <a:r>
              <a:rPr lang="en-US" dirty="0"/>
              <a:t>  [test.py]</a:t>
            </a:r>
          </a:p>
          <a:p>
            <a:r>
              <a:rPr lang="ko-KR" altLang="en-US" dirty="0"/>
              <a:t>참고</a:t>
            </a:r>
            <a:r>
              <a:rPr lang="en-US" altLang="ko-KR" dirty="0"/>
              <a:t>: </a:t>
            </a:r>
            <a:r>
              <a:rPr lang="en-US" altLang="ko-KR" dirty="0" err="1"/>
              <a:t>AndroidViewClient</a:t>
            </a:r>
            <a:r>
              <a:rPr lang="en-US" altLang="ko-KR" dirty="0"/>
              <a:t> </a:t>
            </a:r>
            <a:r>
              <a:rPr lang="ko-KR" altLang="en-US" dirty="0"/>
              <a:t>프로젝트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1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3DD568-595A-4CED-8759-3DC2AA72E4E7}"/>
              </a:ext>
            </a:extLst>
          </p:cNvPr>
          <p:cNvSpPr/>
          <p:nvPr/>
        </p:nvSpPr>
        <p:spPr>
          <a:xfrm>
            <a:off x="2067339" y="428178"/>
            <a:ext cx="9650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from </a:t>
            </a:r>
            <a:r>
              <a:rPr lang="en-US" sz="1600" dirty="0" err="1">
                <a:latin typeface="Consolas" panose="020B0609020204030204" pitchFamily="49" charset="0"/>
              </a:rPr>
              <a:t>com.android.monkeyrunner</a:t>
            </a:r>
            <a:r>
              <a:rPr lang="en-US" sz="1600" dirty="0">
                <a:latin typeface="Consolas" panose="020B0609020204030204" pitchFamily="49" charset="0"/>
              </a:rPr>
              <a:t> import </a:t>
            </a:r>
            <a:r>
              <a:rPr lang="en-US" sz="1600" dirty="0" err="1">
                <a:latin typeface="Consolas" panose="020B0609020204030204" pitchFamily="49" charset="0"/>
              </a:rPr>
              <a:t>MonkeyRunner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MonkeyDevice</a:t>
            </a:r>
            <a:endParaRPr lang="en-US" sz="1600" dirty="0">
              <a:latin typeface="Consolas" panose="020B0609020204030204" pitchFamily="49" charset="0"/>
            </a:endParaRP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device = </a:t>
            </a:r>
            <a:r>
              <a:rPr lang="en-US" sz="1600" dirty="0" err="1">
                <a:latin typeface="Consolas" panose="020B0609020204030204" pitchFamily="49" charset="0"/>
              </a:rPr>
              <a:t>MonkeyRunner.waitForConnection</a:t>
            </a:r>
            <a:r>
              <a:rPr lang="en-US" sz="1600" dirty="0">
                <a:latin typeface="Consolas" panose="020B0609020204030204" pitchFamily="49" charset="0"/>
              </a:rPr>
              <a:t>() 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# Installs the Android package. 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device.installPackage</a:t>
            </a:r>
            <a:r>
              <a:rPr lang="en-US" sz="1600" dirty="0">
                <a:latin typeface="Consolas" panose="020B0609020204030204" pitchFamily="49" charset="0"/>
              </a:rPr>
              <a:t>('app-</a:t>
            </a:r>
            <a:r>
              <a:rPr lang="en-US" sz="1600" dirty="0" err="1">
                <a:latin typeface="Consolas" panose="020B0609020204030204" pitchFamily="49" charset="0"/>
              </a:rPr>
              <a:t>debug.apk</a:t>
            </a:r>
            <a:r>
              <a:rPr lang="en-US" sz="1600" dirty="0">
                <a:latin typeface="Consolas" panose="020B0609020204030204" pitchFamily="49" charset="0"/>
              </a:rPr>
              <a:t>')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package = '</a:t>
            </a:r>
            <a:r>
              <a:rPr lang="en-US" sz="1600" dirty="0" err="1">
                <a:latin typeface="Consolas" panose="020B0609020204030204" pitchFamily="49" charset="0"/>
              </a:rPr>
              <a:t>com.example.jyheo.myapplication</a:t>
            </a:r>
            <a:r>
              <a:rPr lang="en-US" sz="1600" dirty="0">
                <a:latin typeface="Consolas" panose="020B0609020204030204" pitchFamily="49" charset="0"/>
              </a:rPr>
              <a:t>'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activity = '</a:t>
            </a:r>
            <a:r>
              <a:rPr lang="en-US" sz="1600" dirty="0" err="1">
                <a:latin typeface="Consolas" panose="020B0609020204030204" pitchFamily="49" charset="0"/>
              </a:rPr>
              <a:t>com.example.jyheo.myapplication.MainActivity</a:t>
            </a:r>
            <a:r>
              <a:rPr lang="en-US" sz="1600" dirty="0">
                <a:latin typeface="Consolas" panose="020B0609020204030204" pitchFamily="49" charset="0"/>
              </a:rPr>
              <a:t>'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runComponent</a:t>
            </a:r>
            <a:r>
              <a:rPr lang="en-US" sz="1600" dirty="0">
                <a:latin typeface="Consolas" panose="020B0609020204030204" pitchFamily="49" charset="0"/>
              </a:rPr>
              <a:t> = package + '/' + activity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# Runs the component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device.startActivity</a:t>
            </a:r>
            <a:r>
              <a:rPr lang="en-US" sz="1600" dirty="0">
                <a:latin typeface="Consolas" panose="020B0609020204030204" pitchFamily="49" charset="0"/>
              </a:rPr>
              <a:t>(component=</a:t>
            </a:r>
            <a:r>
              <a:rPr lang="en-US" sz="1600" dirty="0" err="1">
                <a:latin typeface="Consolas" panose="020B0609020204030204" pitchFamily="49" charset="0"/>
              </a:rPr>
              <a:t>runComponent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# Presses the Menu button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device.press</a:t>
            </a:r>
            <a:r>
              <a:rPr lang="en-US" sz="1600" dirty="0">
                <a:latin typeface="Consolas" panose="020B0609020204030204" pitchFamily="49" charset="0"/>
              </a:rPr>
              <a:t>('KEYCODE_MENU', </a:t>
            </a:r>
            <a:r>
              <a:rPr lang="en-US" sz="1600" dirty="0" err="1">
                <a:latin typeface="Consolas" panose="020B0609020204030204" pitchFamily="49" charset="0"/>
              </a:rPr>
              <a:t>MonkeyDevice.DOWN_AND_UP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# key event: https://developer.android.com/reference/android/view/KeyEvent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# Touch the screen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device.touch</a:t>
            </a:r>
            <a:r>
              <a:rPr lang="en-US" sz="1600" dirty="0">
                <a:latin typeface="Consolas" panose="020B0609020204030204" pitchFamily="49" charset="0"/>
              </a:rPr>
              <a:t>(100, 100, </a:t>
            </a:r>
            <a:r>
              <a:rPr lang="en-US" sz="1600" dirty="0" err="1">
                <a:latin typeface="Consolas" panose="020B0609020204030204" pitchFamily="49" charset="0"/>
              </a:rPr>
              <a:t>MonkeyDevice.DOWN_AND_UP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# Send characters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device.type</a:t>
            </a:r>
            <a:r>
              <a:rPr lang="en-US" sz="1600" dirty="0">
                <a:latin typeface="Consolas" panose="020B0609020204030204" pitchFamily="49" charset="0"/>
              </a:rPr>
              <a:t>(‘hello’)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# Takes a screenshot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result = </a:t>
            </a:r>
            <a:r>
              <a:rPr lang="en-US" sz="1600" dirty="0" err="1">
                <a:latin typeface="Consolas" panose="020B0609020204030204" pitchFamily="49" charset="0"/>
              </a:rPr>
              <a:t>device.takeSnapshot</a:t>
            </a:r>
            <a:r>
              <a:rPr lang="en-US" sz="16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result.writeToFile</a:t>
            </a:r>
            <a:r>
              <a:rPr lang="en-US" sz="1600" dirty="0">
                <a:latin typeface="Consolas" panose="020B0609020204030204" pitchFamily="49" charset="0"/>
              </a:rPr>
              <a:t>('shot1.png','png')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5C1DC-85E0-47EF-B712-5FB3D6619948}"/>
              </a:ext>
            </a:extLst>
          </p:cNvPr>
          <p:cNvSpPr txBox="1"/>
          <p:nvPr/>
        </p:nvSpPr>
        <p:spPr>
          <a:xfrm>
            <a:off x="632194" y="268356"/>
            <a:ext cx="131978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test.py</a:t>
            </a:r>
          </a:p>
        </p:txBody>
      </p:sp>
    </p:spTree>
    <p:extLst>
      <p:ext uri="{BB962C8B-B14F-4D97-AF65-F5344CB8AC3E}">
        <p14:creationId xmlns:p14="http://schemas.microsoft.com/office/powerpoint/2010/main" val="193868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3F98-1536-4AA2-87C7-DF3C924E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 </a:t>
            </a:r>
            <a:r>
              <a:rPr lang="en-US" altLang="ko-KR" dirty="0"/>
              <a:t>- </a:t>
            </a:r>
            <a:r>
              <a:rPr lang="en-US" altLang="ko-KR" dirty="0" err="1"/>
              <a:t>MonkeyRunner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3E477-E0FF-4DD1-B5A8-188A028AD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EditText</a:t>
            </a:r>
            <a:r>
              <a:rPr lang="ko-KR" altLang="en-US" dirty="0"/>
              <a:t>와 </a:t>
            </a:r>
            <a:r>
              <a:rPr lang="en-US" altLang="ko-KR" dirty="0"/>
              <a:t>Button</a:t>
            </a:r>
            <a:r>
              <a:rPr lang="ko-KR" altLang="en-US" dirty="0"/>
              <a:t>이 있는 </a:t>
            </a:r>
            <a:r>
              <a:rPr lang="en-US" altLang="ko-KR" dirty="0"/>
              <a:t>Activity</a:t>
            </a:r>
            <a:r>
              <a:rPr lang="ko-KR" altLang="en-US" dirty="0"/>
              <a:t>를 만든다</a:t>
            </a:r>
            <a:r>
              <a:rPr lang="en-US" altLang="ko-KR" dirty="0"/>
              <a:t>.</a:t>
            </a:r>
          </a:p>
          <a:p>
            <a:r>
              <a:rPr lang="en-US" dirty="0"/>
              <a:t>Button</a:t>
            </a:r>
            <a:r>
              <a:rPr lang="ko-KR" altLang="en-US" dirty="0"/>
              <a:t>이 눌리면 </a:t>
            </a:r>
            <a:r>
              <a:rPr lang="en-US" altLang="ko-KR" dirty="0" err="1"/>
              <a:t>EditText</a:t>
            </a:r>
            <a:r>
              <a:rPr lang="ko-KR" altLang="en-US" dirty="0"/>
              <a:t>의 내용을 </a:t>
            </a:r>
            <a:r>
              <a:rPr lang="en-US" altLang="ko-KR" dirty="0"/>
              <a:t>Toast</a:t>
            </a:r>
            <a:r>
              <a:rPr lang="ko-KR" altLang="en-US" dirty="0"/>
              <a:t>로 보여준다</a:t>
            </a:r>
            <a:r>
              <a:rPr lang="en-US" altLang="ko-KR" dirty="0"/>
              <a:t>.</a:t>
            </a:r>
          </a:p>
          <a:p>
            <a:r>
              <a:rPr lang="en-US"/>
              <a:t>MonkeyRunner</a:t>
            </a:r>
            <a:endParaRPr lang="en-US" dirty="0"/>
          </a:p>
          <a:p>
            <a:pPr lvl="1"/>
            <a:r>
              <a:rPr lang="en-US" dirty="0" err="1"/>
              <a:t>EditText</a:t>
            </a:r>
            <a:r>
              <a:rPr lang="ko-KR" altLang="en-US" dirty="0"/>
              <a:t>를 </a:t>
            </a:r>
            <a:r>
              <a:rPr lang="en-US" altLang="ko-KR" dirty="0"/>
              <a:t>touch </a:t>
            </a:r>
            <a:r>
              <a:rPr lang="ko-KR" altLang="en-US" dirty="0"/>
              <a:t>한다</a:t>
            </a:r>
            <a:r>
              <a:rPr lang="en-US" altLang="ko-KR" dirty="0"/>
              <a:t>.</a:t>
            </a:r>
          </a:p>
          <a:p>
            <a:pPr lvl="1"/>
            <a:r>
              <a:rPr lang="en-US" dirty="0" err="1"/>
              <a:t>EditText</a:t>
            </a:r>
            <a:r>
              <a:rPr lang="ko-KR" altLang="en-US" dirty="0"/>
              <a:t>에 </a:t>
            </a:r>
            <a:r>
              <a:rPr lang="en-US" altLang="ko-KR" dirty="0"/>
              <a:t>Hello </a:t>
            </a:r>
            <a:r>
              <a:rPr lang="ko-KR" altLang="en-US" dirty="0"/>
              <a:t>문자열을 </a:t>
            </a:r>
            <a:r>
              <a:rPr lang="en-US" altLang="ko-KR" dirty="0"/>
              <a:t>type </a:t>
            </a:r>
            <a:r>
              <a:rPr lang="ko-KR" altLang="en-US" dirty="0"/>
              <a:t>한다</a:t>
            </a:r>
            <a:r>
              <a:rPr lang="en-US" altLang="ko-KR" dirty="0"/>
              <a:t>.</a:t>
            </a:r>
          </a:p>
          <a:p>
            <a:pPr lvl="1"/>
            <a:r>
              <a:rPr lang="en-US" dirty="0"/>
              <a:t>Button</a:t>
            </a:r>
            <a:r>
              <a:rPr lang="ko-KR" altLang="en-US" dirty="0"/>
              <a:t>을 </a:t>
            </a:r>
            <a:r>
              <a:rPr lang="en-US" altLang="ko-KR" dirty="0"/>
              <a:t>touch </a:t>
            </a:r>
            <a:r>
              <a:rPr lang="ko-KR" altLang="en-US" dirty="0"/>
              <a:t>한다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스크린샷을 저장한다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2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B6C823-3C74-4625-B975-13FF46635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ED292E-D393-430E-93A9-12B8B6B76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Platform Testing</a:t>
            </a:r>
          </a:p>
          <a:p>
            <a:r>
              <a:rPr lang="en-US" dirty="0"/>
              <a:t>Android App Testing</a:t>
            </a:r>
          </a:p>
          <a:p>
            <a:pPr lvl="1"/>
            <a:r>
              <a:rPr lang="en-US" dirty="0"/>
              <a:t>Users interact with your app on a variety of levels</a:t>
            </a:r>
          </a:p>
          <a:p>
            <a:pPr lvl="2"/>
            <a:r>
              <a:rPr lang="en-US" dirty="0"/>
              <a:t>typing text, pressing a button, and so on.</a:t>
            </a:r>
          </a:p>
          <a:p>
            <a:pPr lvl="1"/>
            <a:r>
              <a:rPr lang="en-US" dirty="0"/>
              <a:t>Test a variety of use cases and interactions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0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CD13F-2594-48B3-A42F-79C639D0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Iterative, Test-Driven Development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979602-2EA3-46C8-9221-31EC7495E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testing development cycle consists of writing a failing unit&#10;           test, writing code to make it pass, and then refactoring. The entire&#10;           feature development cycle exists inside one step of a larger,&#10;           UI-based cycle.">
            <a:extLst>
              <a:ext uri="{FF2B5EF4-FFF2-40B4-BE49-F238E27FC236}">
                <a16:creationId xmlns:a16="http://schemas.microsoft.com/office/drawing/2014/main" id="{531D0272-230E-4906-B91E-59FD34B6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17" y="2128838"/>
            <a:ext cx="5715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50CF59-AFF4-418B-869F-ABC9EDF91D0A}"/>
              </a:ext>
            </a:extLst>
          </p:cNvPr>
          <p:cNvSpPr/>
          <p:nvPr/>
        </p:nvSpPr>
        <p:spPr>
          <a:xfrm>
            <a:off x="1521203" y="6157010"/>
            <a:ext cx="803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https://developer.android.com/images/training/testing/testing-workflow.png</a:t>
            </a:r>
          </a:p>
        </p:txBody>
      </p:sp>
    </p:spTree>
    <p:extLst>
      <p:ext uri="{BB962C8B-B14F-4D97-AF65-F5344CB8AC3E}">
        <p14:creationId xmlns:p14="http://schemas.microsoft.com/office/powerpoint/2010/main" val="168403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3FF49A-ED67-4AE6-BF76-523A14D4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Pyramid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E55BBE-C6DD-4F68-B52D-BBB95CD61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he testing pyramid contains three layers: UI tests at the top,&#10;           integration tests in the middle, and unit tests at the bottom. As you&#10;           work down the pyramid, the tests decrease in fidelity, but they also&#10;           decrease in execution time and effort to maintain and debug.&#10;           Therefore, you should write more unit tests than integration tests,&#10;           and more integration tests than size.">
            <a:extLst>
              <a:ext uri="{FF2B5EF4-FFF2-40B4-BE49-F238E27FC236}">
                <a16:creationId xmlns:a16="http://schemas.microsoft.com/office/drawing/2014/main" id="{8C29510E-6CB4-4E04-A73C-8AECF7262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61" y="2393091"/>
            <a:ext cx="57150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7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2083D9-4CBD-4044-801F-21708451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Studio </a:t>
            </a:r>
            <a:r>
              <a:rPr lang="ko-KR" altLang="en-US" dirty="0"/>
              <a:t>테스트 유형</a:t>
            </a:r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4EDF21-1EFE-46E2-8503-96FFB4DB5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로컬 </a:t>
            </a:r>
            <a:r>
              <a:rPr lang="en-US" altLang="ko-KR" dirty="0"/>
              <a:t>Unit </a:t>
            </a:r>
            <a:r>
              <a:rPr lang="ko-KR" altLang="en-US" dirty="0"/>
              <a:t>테스트</a:t>
            </a:r>
            <a:endParaRPr lang="en-US" dirty="0"/>
          </a:p>
          <a:p>
            <a:pPr lvl="1"/>
            <a:r>
              <a:rPr lang="en-US" dirty="0"/>
              <a:t>module-name/</a:t>
            </a:r>
            <a:r>
              <a:rPr lang="en-US" dirty="0" err="1"/>
              <a:t>src</a:t>
            </a:r>
            <a:r>
              <a:rPr lang="en-US" dirty="0"/>
              <a:t>/test/java/</a:t>
            </a:r>
          </a:p>
          <a:p>
            <a:pPr lvl="1"/>
            <a:r>
              <a:rPr lang="ko-KR" altLang="en-US" dirty="0"/>
              <a:t>컴퓨터의 로컬 </a:t>
            </a:r>
            <a:r>
              <a:rPr lang="en-US" altLang="ko-KR" dirty="0"/>
              <a:t>JVM(Java Virtual Machine)</a:t>
            </a:r>
            <a:r>
              <a:rPr lang="ko-KR" altLang="en-US" dirty="0"/>
              <a:t>에서 실행되는 테스트</a:t>
            </a:r>
            <a:endParaRPr lang="en-US" altLang="ko-KR" dirty="0"/>
          </a:p>
          <a:p>
            <a:pPr lvl="1"/>
            <a:r>
              <a:rPr lang="ko-KR" altLang="en-US" dirty="0"/>
              <a:t>테스트에 </a:t>
            </a:r>
            <a:r>
              <a:rPr lang="en-US" altLang="ko-KR" dirty="0"/>
              <a:t>Android </a:t>
            </a:r>
            <a:r>
              <a:rPr lang="ko-KR" altLang="en-US" dirty="0"/>
              <a:t>프레임워크 종속성이 없거나 </a:t>
            </a:r>
            <a:r>
              <a:rPr lang="en-US" altLang="ko-KR" dirty="0"/>
              <a:t>Android </a:t>
            </a:r>
            <a:r>
              <a:rPr lang="ko-KR" altLang="en-US" dirty="0"/>
              <a:t>프레임워크 종속성에 대한 모의 객체를 생성할 수 있는 경우</a:t>
            </a:r>
            <a:endParaRPr lang="en-US" altLang="ko-KR" dirty="0"/>
          </a:p>
          <a:p>
            <a:pPr lvl="1"/>
            <a:r>
              <a:rPr lang="ko-KR" altLang="en-US" dirty="0"/>
              <a:t>런타임에 모든 </a:t>
            </a:r>
            <a:r>
              <a:rPr lang="en-US" altLang="ko-KR" dirty="0"/>
              <a:t>final </a:t>
            </a:r>
            <a:r>
              <a:rPr lang="ko-KR" altLang="en-US" dirty="0"/>
              <a:t>한정자가 삭제된</a:t>
            </a:r>
            <a:r>
              <a:rPr lang="en-US" altLang="ko-KR" dirty="0"/>
              <a:t>, </a:t>
            </a:r>
            <a:r>
              <a:rPr lang="ko-KR" altLang="en-US" dirty="0"/>
              <a:t>수정된 버전의 </a:t>
            </a:r>
            <a:r>
              <a:rPr lang="en-US" altLang="ko-KR" dirty="0"/>
              <a:t>android.jar</a:t>
            </a:r>
            <a:r>
              <a:rPr lang="ko-KR" altLang="en-US" dirty="0"/>
              <a:t>가 실행됨</a:t>
            </a:r>
            <a:endParaRPr lang="en-US" altLang="ko-KR" dirty="0"/>
          </a:p>
          <a:p>
            <a:pPr lvl="1"/>
            <a:r>
              <a:rPr lang="en-US" altLang="ko-KR" dirty="0"/>
              <a:t>Mockito</a:t>
            </a:r>
            <a:r>
              <a:rPr lang="ko-KR" altLang="en-US" dirty="0"/>
              <a:t>와 같이 흔히 사용되는 테스트 라이브러리를 사용할 수 있음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2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532E15-6030-4E07-B567-D608E2F06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Studio </a:t>
            </a:r>
            <a:r>
              <a:rPr lang="ko-KR" altLang="en-US" dirty="0">
                <a:latin typeface="+mj-ea"/>
              </a:rPr>
              <a:t>테스트 유형</a:t>
            </a:r>
            <a:endParaRPr lang="en-US" dirty="0">
              <a:latin typeface="+mj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E0DEF0-038E-4626-A2D0-DB14B21F1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Instrumentation </a:t>
            </a:r>
            <a:r>
              <a:rPr lang="ko-KR" altLang="en-US" dirty="0"/>
              <a:t>테스트</a:t>
            </a:r>
            <a:endParaRPr lang="en-US" dirty="0"/>
          </a:p>
          <a:p>
            <a:pPr lvl="1"/>
            <a:r>
              <a:rPr lang="en-US" dirty="0"/>
              <a:t>module-name/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androidTest</a:t>
            </a:r>
            <a:r>
              <a:rPr lang="en-US" dirty="0"/>
              <a:t>/java/</a:t>
            </a:r>
          </a:p>
          <a:p>
            <a:pPr lvl="1"/>
            <a:r>
              <a:rPr lang="ko-KR" altLang="en-US" dirty="0"/>
              <a:t>하드웨어 기기나 에뮬레이터에서 실행되는 테스트</a:t>
            </a:r>
            <a:endParaRPr lang="en-US" altLang="ko-KR" dirty="0"/>
          </a:p>
          <a:p>
            <a:pPr lvl="1"/>
            <a:r>
              <a:rPr lang="en-US" altLang="ko-KR" dirty="0"/>
              <a:t>Instrumentation API</a:t>
            </a:r>
            <a:r>
              <a:rPr lang="ko-KR" altLang="en-US" dirty="0"/>
              <a:t>에 액세스할 수 있음</a:t>
            </a:r>
            <a:endParaRPr lang="en-US" altLang="ko-KR" dirty="0"/>
          </a:p>
          <a:p>
            <a:pPr lvl="1"/>
            <a:r>
              <a:rPr lang="ko-KR" altLang="en-US" dirty="0"/>
              <a:t>테스트하는 앱의 </a:t>
            </a:r>
            <a:r>
              <a:rPr lang="en-US" altLang="ko-KR" dirty="0"/>
              <a:t>Context </a:t>
            </a:r>
            <a:r>
              <a:rPr lang="ko-KR" altLang="en-US" dirty="0"/>
              <a:t>와 같은 정보에 대한 액세스 </a:t>
            </a:r>
            <a:endParaRPr lang="en-US" altLang="ko-KR" dirty="0"/>
          </a:p>
          <a:p>
            <a:pPr lvl="1"/>
            <a:r>
              <a:rPr lang="ko-KR" altLang="en-US" dirty="0"/>
              <a:t>테스트 코드에서 테스트되는 앱을 제어</a:t>
            </a:r>
            <a:endParaRPr lang="en-US" altLang="ko-KR" dirty="0"/>
          </a:p>
          <a:p>
            <a:pPr lvl="1"/>
            <a:r>
              <a:rPr lang="ko-KR" altLang="en-US" dirty="0"/>
              <a:t>사용자 상호작용을 자동화하는 통합 및 기능적 </a:t>
            </a:r>
            <a:r>
              <a:rPr lang="en-US" altLang="ko-KR" dirty="0"/>
              <a:t>UI </a:t>
            </a:r>
            <a:r>
              <a:rPr lang="ko-KR" altLang="en-US" dirty="0"/>
              <a:t>테스트</a:t>
            </a:r>
            <a:endParaRPr lang="en-US" altLang="ko-KR" dirty="0"/>
          </a:p>
          <a:p>
            <a:pPr lvl="1"/>
            <a:r>
              <a:rPr lang="en-US" altLang="ko-KR" dirty="0"/>
              <a:t>Instrumentation</a:t>
            </a:r>
            <a:r>
              <a:rPr lang="ko-KR" altLang="en-US" dirty="0"/>
              <a:t> 테스트는 </a:t>
            </a:r>
            <a:r>
              <a:rPr lang="en-US" altLang="ko-KR" dirty="0"/>
              <a:t>APK(</a:t>
            </a:r>
            <a:r>
              <a:rPr lang="ko-KR" altLang="en-US" dirty="0"/>
              <a:t>앱 </a:t>
            </a:r>
            <a:r>
              <a:rPr lang="en-US" altLang="ko-KR" dirty="0"/>
              <a:t>APK</a:t>
            </a:r>
            <a:r>
              <a:rPr lang="ko-KR" altLang="en-US" dirty="0"/>
              <a:t>와는 별개임</a:t>
            </a:r>
            <a:r>
              <a:rPr lang="en-US" altLang="ko-KR" dirty="0"/>
              <a:t>)</a:t>
            </a:r>
            <a:r>
              <a:rPr lang="ko-KR" altLang="en-US" dirty="0"/>
              <a:t>로 빌드됨</a:t>
            </a:r>
            <a:endParaRPr lang="en-US" altLang="ko-KR" dirty="0"/>
          </a:p>
          <a:p>
            <a:endParaRPr lang="en-US" dirty="0"/>
          </a:p>
          <a:p>
            <a:r>
              <a:rPr lang="en-US" dirty="0"/>
              <a:t>Espresso Test Framework</a:t>
            </a:r>
          </a:p>
          <a:p>
            <a:r>
              <a:rPr lang="en-US" dirty="0"/>
              <a:t>Android Studio Espresso Recorder </a:t>
            </a:r>
            <a:r>
              <a:rPr lang="ko-KR" altLang="en-US" dirty="0"/>
              <a:t>이용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8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E403-3CE3-4E62-AA57-1EBAFA70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 </a:t>
            </a:r>
            <a:r>
              <a:rPr lang="en-US" altLang="ko-KR" dirty="0"/>
              <a:t>– Espresso Recorder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F870-5DE0-4B9E-A566-EBD898AC9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TextView</a:t>
            </a:r>
            <a:r>
              <a:rPr lang="en-US" dirty="0"/>
              <a:t>, </a:t>
            </a:r>
            <a:r>
              <a:rPr lang="en-US" dirty="0" err="1"/>
              <a:t>EditText</a:t>
            </a:r>
            <a:r>
              <a:rPr lang="en-US" dirty="0"/>
              <a:t>, Button</a:t>
            </a:r>
            <a:r>
              <a:rPr lang="ko-KR" altLang="en-US" dirty="0"/>
              <a:t>을 가진 </a:t>
            </a:r>
            <a:r>
              <a:rPr lang="en-US" altLang="ko-KR" dirty="0"/>
              <a:t>Activity</a:t>
            </a:r>
            <a:r>
              <a:rPr lang="ko-KR" altLang="en-US" dirty="0"/>
              <a:t>를 생성</a:t>
            </a:r>
            <a:endParaRPr lang="en-US" altLang="ko-KR" dirty="0"/>
          </a:p>
          <a:p>
            <a:pPr lvl="1"/>
            <a:r>
              <a:rPr lang="en-US" dirty="0"/>
              <a:t>Button</a:t>
            </a:r>
            <a:r>
              <a:rPr lang="ko-KR" altLang="en-US" dirty="0"/>
              <a:t>을 누르면 </a:t>
            </a:r>
            <a:r>
              <a:rPr lang="en-US" altLang="ko-KR" dirty="0" err="1"/>
              <a:t>EditText</a:t>
            </a:r>
            <a:r>
              <a:rPr lang="ko-KR" altLang="en-US" dirty="0"/>
              <a:t>의 내용을 </a:t>
            </a:r>
            <a:r>
              <a:rPr lang="en-US" altLang="ko-KR" dirty="0" err="1"/>
              <a:t>TextView</a:t>
            </a:r>
            <a:r>
              <a:rPr lang="ko-KR" altLang="en-US" dirty="0"/>
              <a:t>에 쓰도록 함</a:t>
            </a:r>
            <a:endParaRPr lang="en-US" dirty="0"/>
          </a:p>
          <a:p>
            <a:r>
              <a:rPr lang="en-US" dirty="0"/>
              <a:t>Android Studio </a:t>
            </a:r>
            <a:r>
              <a:rPr lang="ko-KR" altLang="en-US" dirty="0"/>
              <a:t>에서</a:t>
            </a:r>
            <a:endParaRPr lang="en-US" altLang="ko-KR" dirty="0"/>
          </a:p>
          <a:p>
            <a:pPr lvl="1"/>
            <a:r>
              <a:rPr lang="en-US" dirty="0"/>
              <a:t>Run &gt; Record Espresso Test</a:t>
            </a:r>
          </a:p>
          <a:p>
            <a:r>
              <a:rPr lang="ko-KR" altLang="en-US" dirty="0"/>
              <a:t>디바이스</a:t>
            </a:r>
            <a:r>
              <a:rPr lang="en-US" altLang="ko-KR" dirty="0"/>
              <a:t>/</a:t>
            </a:r>
            <a:r>
              <a:rPr lang="ko-KR" altLang="en-US" dirty="0"/>
              <a:t>에뮬레이터에서</a:t>
            </a:r>
            <a:endParaRPr lang="en-US" altLang="ko-KR" dirty="0"/>
          </a:p>
          <a:p>
            <a:pPr lvl="1"/>
            <a:r>
              <a:rPr lang="en-US" dirty="0" err="1"/>
              <a:t>EditText</a:t>
            </a:r>
            <a:r>
              <a:rPr lang="ko-KR" altLang="en-US" dirty="0"/>
              <a:t>에 텍스트를 입력하고 </a:t>
            </a:r>
            <a:r>
              <a:rPr lang="en-US" altLang="ko-KR" dirty="0"/>
              <a:t>Button</a:t>
            </a:r>
            <a:r>
              <a:rPr lang="ko-KR" altLang="en-US" dirty="0"/>
              <a:t>을 누름</a:t>
            </a:r>
            <a:endParaRPr lang="en-US" altLang="ko-KR" dirty="0"/>
          </a:p>
          <a:p>
            <a:pPr lvl="1"/>
            <a:r>
              <a:rPr lang="ko-KR" altLang="en-US" dirty="0"/>
              <a:t>이 과정이 </a:t>
            </a:r>
            <a:r>
              <a:rPr lang="en-US" altLang="ko-KR" dirty="0"/>
              <a:t>Recorder</a:t>
            </a:r>
            <a:r>
              <a:rPr lang="ko-KR" altLang="en-US" dirty="0"/>
              <a:t>에 기록 됨</a:t>
            </a:r>
            <a:endParaRPr lang="en-US" altLang="ko-KR" dirty="0"/>
          </a:p>
          <a:p>
            <a:r>
              <a:rPr lang="en-US" dirty="0"/>
              <a:t>Recorder</a:t>
            </a:r>
            <a:r>
              <a:rPr lang="ko-KR" altLang="en-US" dirty="0"/>
              <a:t>에서</a:t>
            </a:r>
            <a:endParaRPr lang="en-US" altLang="ko-KR" dirty="0"/>
          </a:p>
          <a:p>
            <a:pPr lvl="1"/>
            <a:r>
              <a:rPr lang="en-US" dirty="0"/>
              <a:t>Add Assertion</a:t>
            </a:r>
          </a:p>
          <a:p>
            <a:pPr lvl="2"/>
            <a:r>
              <a:rPr lang="en-US" dirty="0" err="1"/>
              <a:t>TextView</a:t>
            </a:r>
            <a:r>
              <a:rPr lang="ko-KR" altLang="en-US" dirty="0"/>
              <a:t>의 내용이 </a:t>
            </a:r>
            <a:r>
              <a:rPr lang="en-US" altLang="ko-KR" dirty="0" err="1"/>
              <a:t>EditText</a:t>
            </a:r>
            <a:r>
              <a:rPr lang="ko-KR" altLang="en-US" dirty="0"/>
              <a:t>에 입력한 내용과 같은지 확인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BDDA-553D-4950-A70E-9E281D3D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Espresso </a:t>
            </a:r>
            <a:r>
              <a:rPr lang="en-US" dirty="0" err="1"/>
              <a:t>Recoder</a:t>
            </a:r>
            <a:r>
              <a:rPr lang="ko-KR" altLang="en-US" dirty="0"/>
              <a:t>로 생성된 코드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0189DF-659B-4BBA-B467-078E708E614E}"/>
              </a:ext>
            </a:extLst>
          </p:cNvPr>
          <p:cNvSpPr/>
          <p:nvPr/>
        </p:nvSpPr>
        <p:spPr>
          <a:xfrm>
            <a:off x="584751" y="1348800"/>
            <a:ext cx="1136042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public class </a:t>
            </a:r>
            <a:r>
              <a:rPr lang="en-US" sz="1600" dirty="0" err="1">
                <a:latin typeface="Consolas" panose="020B0609020204030204" pitchFamily="49" charset="0"/>
              </a:rPr>
              <a:t>MainActivityTest</a:t>
            </a:r>
            <a:r>
              <a:rPr lang="en-US" sz="1600" dirty="0">
                <a:latin typeface="Consolas" panose="020B0609020204030204" pitchFamily="49" charset="0"/>
              </a:rPr>
              <a:t> {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  @Rule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public </a:t>
            </a:r>
            <a:r>
              <a:rPr lang="en-US" sz="1600" dirty="0" err="1">
                <a:latin typeface="Consolas" panose="020B0609020204030204" pitchFamily="49" charset="0"/>
              </a:rPr>
              <a:t>ActivityTestRule</a:t>
            </a:r>
            <a:r>
              <a:rPr lang="en-US" sz="1600" dirty="0"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latin typeface="Consolas" panose="020B0609020204030204" pitchFamily="49" charset="0"/>
              </a:rPr>
              <a:t>MainActivity</a:t>
            </a:r>
            <a:r>
              <a:rPr lang="en-US" sz="1600" dirty="0">
                <a:latin typeface="Consolas" panose="020B0609020204030204" pitchFamily="49" charset="0"/>
              </a:rPr>
              <a:t>&gt; </a:t>
            </a:r>
            <a:r>
              <a:rPr lang="en-US" sz="1600" dirty="0" err="1">
                <a:latin typeface="Consolas" panose="020B0609020204030204" pitchFamily="49" charset="0"/>
              </a:rPr>
              <a:t>mActivityTestRule</a:t>
            </a:r>
            <a:r>
              <a:rPr lang="en-US" sz="1600" dirty="0">
                <a:latin typeface="Consolas" panose="020B0609020204030204" pitchFamily="49" charset="0"/>
              </a:rPr>
              <a:t> = new </a:t>
            </a:r>
            <a:r>
              <a:rPr lang="en-US" sz="1600" dirty="0" err="1">
                <a:latin typeface="Consolas" panose="020B0609020204030204" pitchFamily="49" charset="0"/>
              </a:rPr>
              <a:t>ActivityTestRule</a:t>
            </a:r>
            <a:r>
              <a:rPr lang="en-US" sz="1600" dirty="0">
                <a:latin typeface="Consolas" panose="020B0609020204030204" pitchFamily="49" charset="0"/>
              </a:rPr>
              <a:t>&lt;&gt;(</a:t>
            </a:r>
            <a:r>
              <a:rPr lang="en-US" sz="1600" dirty="0" err="1">
                <a:latin typeface="Consolas" panose="020B0609020204030204" pitchFamily="49" charset="0"/>
              </a:rPr>
              <a:t>MainActivity.class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  @Test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public void </a:t>
            </a:r>
            <a:r>
              <a:rPr lang="en-US" sz="1600" dirty="0" err="1">
                <a:latin typeface="Consolas" panose="020B0609020204030204" pitchFamily="49" charset="0"/>
              </a:rPr>
              <a:t>mainActivityTest</a:t>
            </a:r>
            <a:r>
              <a:rPr lang="en-US" sz="1600" dirty="0"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</a:rPr>
              <a:t>ViewInteraction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appCompatEditText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onView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ko-KR" altLang="en-US" sz="1600" dirty="0">
                <a:latin typeface="Consolas" panose="020B0609020204030204" pitchFamily="49" charset="0"/>
              </a:rPr>
              <a:t>에디트텍스트를 지정하기 위한 코드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</a:rPr>
              <a:t>appCompatEditText.perform</a:t>
            </a:r>
            <a:r>
              <a:rPr lang="en-US" sz="1600" dirty="0">
                <a:latin typeface="Consolas" panose="020B0609020204030204" pitchFamily="49" charset="0"/>
              </a:rPr>
              <a:t>(click());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</a:rPr>
              <a:t>ViewInteraction</a:t>
            </a:r>
            <a:r>
              <a:rPr lang="en-US" sz="1600" dirty="0">
                <a:latin typeface="Consolas" panose="020B0609020204030204" pitchFamily="49" charset="0"/>
              </a:rPr>
              <a:t> appCompatEditText2 = </a:t>
            </a:r>
            <a:r>
              <a:rPr lang="en-US" sz="1600" dirty="0" err="1">
                <a:latin typeface="Consolas" panose="020B0609020204030204" pitchFamily="49" charset="0"/>
              </a:rPr>
              <a:t>onView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ko-KR" altLang="en-US" sz="1600" dirty="0">
                <a:latin typeface="Consolas" panose="020B0609020204030204" pitchFamily="49" charset="0"/>
              </a:rPr>
              <a:t>에디트텍스트를 지정하기 위한 코드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appCompatEditText2.perform(</a:t>
            </a:r>
            <a:r>
              <a:rPr lang="en-US" sz="1600" dirty="0" err="1">
                <a:latin typeface="Consolas" panose="020B0609020204030204" pitchFamily="49" charset="0"/>
              </a:rPr>
              <a:t>replaceText</a:t>
            </a:r>
            <a:r>
              <a:rPr lang="en-US" sz="1600" dirty="0">
                <a:latin typeface="Consolas" panose="020B0609020204030204" pitchFamily="49" charset="0"/>
              </a:rPr>
              <a:t>("</a:t>
            </a:r>
            <a:r>
              <a:rPr lang="en-US" sz="1600" dirty="0" err="1">
                <a:latin typeface="Consolas" panose="020B0609020204030204" pitchFamily="49" charset="0"/>
              </a:rPr>
              <a:t>Nameq</a:t>
            </a:r>
            <a:r>
              <a:rPr lang="en-US" sz="1600" dirty="0">
                <a:latin typeface="Consolas" panose="020B0609020204030204" pitchFamily="49" charset="0"/>
              </a:rPr>
              <a:t>"));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</a:rPr>
              <a:t>ViewInteraction</a:t>
            </a:r>
            <a:r>
              <a:rPr lang="en-US" sz="1600" dirty="0">
                <a:latin typeface="Consolas" panose="020B0609020204030204" pitchFamily="49" charset="0"/>
              </a:rPr>
              <a:t> appCompatEditText3 = </a:t>
            </a:r>
            <a:r>
              <a:rPr lang="en-US" sz="1600" dirty="0" err="1">
                <a:latin typeface="Consolas" panose="020B0609020204030204" pitchFamily="49" charset="0"/>
              </a:rPr>
              <a:t>onView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ko-KR" altLang="en-US" sz="1600" dirty="0">
                <a:latin typeface="Consolas" panose="020B0609020204030204" pitchFamily="49" charset="0"/>
              </a:rPr>
              <a:t>에디트텍스트를 지정하기 위한 코드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appCompatEditText3.perform(</a:t>
            </a:r>
            <a:r>
              <a:rPr lang="en-US" sz="1600" dirty="0" err="1">
                <a:latin typeface="Consolas" panose="020B0609020204030204" pitchFamily="49" charset="0"/>
              </a:rPr>
              <a:t>closeSoftKeyboard</a:t>
            </a:r>
            <a:r>
              <a:rPr lang="en-US" sz="1600" dirty="0">
                <a:latin typeface="Consolas" panose="020B0609020204030204" pitchFamily="49" charset="0"/>
              </a:rPr>
              <a:t>());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//</a:t>
            </a:r>
            <a:r>
              <a:rPr lang="en-US" sz="1600" dirty="0" err="1">
                <a:latin typeface="Consolas" panose="020B0609020204030204" pitchFamily="49" charset="0"/>
              </a:rPr>
              <a:t>pressBack</a:t>
            </a:r>
            <a:r>
              <a:rPr lang="en-US" sz="1600" dirty="0">
                <a:latin typeface="Consolas" panose="020B0609020204030204" pitchFamily="49" charset="0"/>
              </a:rPr>
              <a:t>();   // </a:t>
            </a:r>
            <a:r>
              <a:rPr lang="ko-KR" altLang="en-US" sz="1600" dirty="0">
                <a:latin typeface="Consolas" panose="020B0609020204030204" pitchFamily="49" charset="0"/>
              </a:rPr>
              <a:t>소프트 키보드를 닫기 위해 </a:t>
            </a:r>
            <a:r>
              <a:rPr lang="en-US" sz="1600" dirty="0">
                <a:latin typeface="Consolas" panose="020B0609020204030204" pitchFamily="49" charset="0"/>
              </a:rPr>
              <a:t>Back </a:t>
            </a:r>
            <a:r>
              <a:rPr lang="ko-KR" altLang="en-US" sz="1600" dirty="0">
                <a:latin typeface="Consolas" panose="020B0609020204030204" pitchFamily="49" charset="0"/>
              </a:rPr>
              <a:t>버튼을 눌렀던 것이 기록된 것임</a:t>
            </a:r>
            <a:r>
              <a:rPr lang="en-US" altLang="ko-KR" sz="1600" dirty="0">
                <a:latin typeface="Consolas" panose="020B0609020204030204" pitchFamily="49" charset="0"/>
              </a:rPr>
              <a:t>, </a:t>
            </a:r>
            <a:r>
              <a:rPr lang="ko-KR" altLang="en-US" sz="1600" dirty="0">
                <a:latin typeface="Consolas" panose="020B0609020204030204" pitchFamily="49" charset="0"/>
              </a:rPr>
              <a:t>불필요함</a:t>
            </a:r>
            <a:r>
              <a:rPr lang="en-US" altLang="ko-KR" sz="1600" dirty="0">
                <a:latin typeface="Consolas" panose="020B0609020204030204" pitchFamily="49" charset="0"/>
              </a:rPr>
              <a:t>.</a:t>
            </a:r>
            <a:endParaRPr lang="en-US" sz="1600" dirty="0">
              <a:latin typeface="Consolas" panose="020B0609020204030204" pitchFamily="49" charset="0"/>
            </a:endParaRP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</a:rPr>
              <a:t>ViewInteraction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appCompatButton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onView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ko-KR" altLang="en-US" sz="1600" dirty="0">
                <a:latin typeface="Consolas" panose="020B0609020204030204" pitchFamily="49" charset="0"/>
              </a:rPr>
              <a:t>버튼을 지정하기 위한 코드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</a:rPr>
              <a:t>appCompatButton.perform</a:t>
            </a:r>
            <a:r>
              <a:rPr lang="en-US" sz="1600" dirty="0">
                <a:latin typeface="Consolas" panose="020B0609020204030204" pitchFamily="49" charset="0"/>
              </a:rPr>
              <a:t>(click());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</a:rPr>
              <a:t>ViewInteraction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textView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onView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ko-KR" altLang="en-US" sz="1600" dirty="0">
                <a:latin typeface="Consolas" panose="020B0609020204030204" pitchFamily="49" charset="0"/>
              </a:rPr>
              <a:t>텍스트뷰를 지정하기 위한 코드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</a:rPr>
              <a:t>textView.check</a:t>
            </a:r>
            <a:r>
              <a:rPr lang="en-US" sz="1600" dirty="0">
                <a:latin typeface="Consolas" panose="020B0609020204030204" pitchFamily="49" charset="0"/>
              </a:rPr>
              <a:t>(matches(</a:t>
            </a:r>
            <a:r>
              <a:rPr lang="en-US" sz="1600" dirty="0" err="1">
                <a:latin typeface="Consolas" panose="020B0609020204030204" pitchFamily="49" charset="0"/>
              </a:rPr>
              <a:t>withText</a:t>
            </a:r>
            <a:r>
              <a:rPr lang="en-US" sz="1600" dirty="0">
                <a:latin typeface="Consolas" panose="020B0609020204030204" pitchFamily="49" charset="0"/>
              </a:rPr>
              <a:t>("</a:t>
            </a:r>
            <a:r>
              <a:rPr lang="en-US" sz="1600" dirty="0" err="1">
                <a:latin typeface="Consolas" panose="020B0609020204030204" pitchFamily="49" charset="0"/>
              </a:rPr>
              <a:t>TextView</a:t>
            </a:r>
            <a:r>
              <a:rPr lang="en-US" sz="1600" dirty="0">
                <a:latin typeface="Consolas" panose="020B0609020204030204" pitchFamily="49" charset="0"/>
              </a:rPr>
              <a:t>")));   // Assertion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360473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FB41-3A74-430B-8D89-FDEA91CC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 </a:t>
            </a:r>
            <a:r>
              <a:rPr lang="en-US" altLang="ko-KR" dirty="0"/>
              <a:t>– Espresso Recorder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2599-75E4-4EF8-88F0-96F89C464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버튼을 누르면 다른 </a:t>
            </a:r>
            <a:r>
              <a:rPr lang="en-US" altLang="ko-KR" dirty="0"/>
              <a:t>Activity</a:t>
            </a:r>
            <a:r>
              <a:rPr lang="ko-KR" altLang="en-US" dirty="0"/>
              <a:t>를 새로 보여주도록 앱을 만든다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새 </a:t>
            </a:r>
            <a:r>
              <a:rPr lang="en-US" altLang="ko-KR" dirty="0"/>
              <a:t>Activity</a:t>
            </a:r>
            <a:r>
              <a:rPr lang="ko-KR" altLang="en-US" dirty="0"/>
              <a:t>가 나타났는지 </a:t>
            </a:r>
            <a:r>
              <a:rPr lang="en-US" altLang="ko-KR" dirty="0"/>
              <a:t>Assertion</a:t>
            </a:r>
            <a:r>
              <a:rPr lang="ko-KR" altLang="en-US" dirty="0"/>
              <a:t>을 추가해보자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60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909</Words>
  <Application>Microsoft Office PowerPoint</Application>
  <PresentationFormat>와이드스크린</PresentationFormat>
  <Paragraphs>126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Consolas</vt:lpstr>
      <vt:lpstr>Office 테마</vt:lpstr>
      <vt:lpstr>안드로이드 테스팅과 퍼징</vt:lpstr>
      <vt:lpstr>Testing</vt:lpstr>
      <vt:lpstr>Iterative, Test-Driven Development</vt:lpstr>
      <vt:lpstr>Testing Pyramid</vt:lpstr>
      <vt:lpstr>Android Studio 테스트 유형</vt:lpstr>
      <vt:lpstr>Android Studio 테스트 유형</vt:lpstr>
      <vt:lpstr>실습 – Espresso Recorder</vt:lpstr>
      <vt:lpstr>Espresso Recoder로 생성된 코드</vt:lpstr>
      <vt:lpstr>실습 – Espresso Recorder</vt:lpstr>
      <vt:lpstr>Fuzzing(Fuzz Testing)</vt:lpstr>
      <vt:lpstr>Android DoApp</vt:lpstr>
      <vt:lpstr>Droid Application Fuzz Framework</vt:lpstr>
      <vt:lpstr>실습 – Monkey Testing</vt:lpstr>
      <vt:lpstr>실습 - MonkeyRunner</vt:lpstr>
      <vt:lpstr>PowerPoint 프레젠테이션</vt:lpstr>
      <vt:lpstr>실습 - MonkeyRunner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안드로이드 Fuzzing</dc:title>
  <dc:creator>준영 허</dc:creator>
  <cp:lastModifiedBy>준영 허</cp:lastModifiedBy>
  <cp:revision>18</cp:revision>
  <dcterms:created xsi:type="dcterms:W3CDTF">2019-01-17T17:15:13Z</dcterms:created>
  <dcterms:modified xsi:type="dcterms:W3CDTF">2019-01-21T05:45:51Z</dcterms:modified>
</cp:coreProperties>
</file>